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notesMasterIdLst>
    <p:notesMasterId r:id="rId11"/>
  </p:notesMasterIdLst>
  <p:sldIdLst>
    <p:sldId id="257" r:id="rId2"/>
    <p:sldId id="261" r:id="rId3"/>
    <p:sldId id="266" r:id="rId4"/>
    <p:sldId id="265" r:id="rId5"/>
    <p:sldId id="262" r:id="rId6"/>
    <p:sldId id="263" r:id="rId7"/>
    <p:sldId id="264" r:id="rId8"/>
    <p:sldId id="268" r:id="rId9"/>
    <p:sldId id="269" r:id="rId10"/>
  </p:sldIdLst>
  <p:sldSz cx="12192000" cy="6858000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41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492A6ED-5F0E-475F-87BF-611B826040F4}" type="datetimeFigureOut">
              <a:rPr lang="es-ES"/>
              <a:pPr>
                <a:defRPr/>
              </a:pPr>
              <a:t>03/03/2022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/>
              <a:t>Haga clic para modificar los estilos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E8E0961-5B49-4F01-9A65-F77459F672F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/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0A304-0D07-43F0-BC42-18130B669116}" type="datetime1">
              <a:rPr lang="es-ES"/>
              <a:pPr>
                <a:defRPr/>
              </a:pPr>
              <a:t>03/03/2022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Itziar Solabarrieta Peironcely</a:t>
            </a:r>
          </a:p>
        </p:txBody>
      </p:sp>
      <p:sp>
        <p:nvSpPr>
          <p:cNvPr id="6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81B31-00ED-4FFB-8F66-45BEE059D4C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/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1E272-3E92-48B5-9D51-C7DED101D2AD}" type="datetime1">
              <a:rPr lang="es-ES"/>
              <a:pPr>
                <a:defRPr/>
              </a:pPr>
              <a:t>03/03/2022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Itziar Solabarrieta Peironcely</a:t>
            </a:r>
          </a:p>
        </p:txBody>
      </p:sp>
      <p:sp>
        <p:nvSpPr>
          <p:cNvPr id="6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4FBDD-AC57-40DA-8554-1EC1C37E6F9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/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/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A57CB-BF37-43EA-8D6F-9CD8196C6794}" type="datetime1">
              <a:rPr lang="es-ES"/>
              <a:pPr>
                <a:defRPr/>
              </a:pPr>
              <a:t>03/03/2022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Itziar Solabarrieta Peironcely</a:t>
            </a:r>
          </a:p>
        </p:txBody>
      </p:sp>
      <p:sp>
        <p:nvSpPr>
          <p:cNvPr id="6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7C2B2-27B3-4DDC-A840-F21D7AE8D9B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9083F-414F-46AE-9D30-EABE1AFEDE4C}" type="datetime1">
              <a:rPr lang="es-ES"/>
              <a:pPr>
                <a:defRPr/>
              </a:pPr>
              <a:t>03/03/2022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Itziar Solabarrieta Peironcely</a:t>
            </a:r>
          </a:p>
        </p:txBody>
      </p:sp>
      <p:sp>
        <p:nvSpPr>
          <p:cNvPr id="6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9DA77-EFB5-4A2B-B0F0-73E3E0601C8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74EA0-2D5C-4E61-812B-08E4739CB5A0}" type="datetime1">
              <a:rPr lang="es-ES"/>
              <a:pPr>
                <a:defRPr/>
              </a:pPr>
              <a:t>03/03/2022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Itziar Solabarrieta Peironcely</a:t>
            </a:r>
          </a:p>
        </p:txBody>
      </p:sp>
      <p:sp>
        <p:nvSpPr>
          <p:cNvPr id="6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97772-2680-4460-8B08-87C7125E4A0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/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60B1E-6F65-4570-93BA-566078C047D7}" type="datetime1">
              <a:rPr lang="es-ES"/>
              <a:pPr>
                <a:defRPr/>
              </a:pPr>
              <a:t>03/03/2022</a:t>
            </a:fld>
            <a:endParaRPr lang="es-ES"/>
          </a:p>
        </p:txBody>
      </p:sp>
      <p:sp>
        <p:nvSpPr>
          <p:cNvPr id="6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Itziar Solabarrieta Peironcely</a:t>
            </a:r>
          </a:p>
        </p:txBody>
      </p:sp>
      <p:sp>
        <p:nvSpPr>
          <p:cNvPr id="7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0F69C-E8D2-4E3E-A5E5-0D5B0046D32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/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DB6CA-7195-4923-8F8D-802C140A2750}" type="datetime1">
              <a:rPr lang="es-ES"/>
              <a:pPr>
                <a:defRPr/>
              </a:pPr>
              <a:t>03/03/2022</a:t>
            </a:fld>
            <a:endParaRPr lang="es-ES"/>
          </a:p>
        </p:txBody>
      </p:sp>
      <p:sp>
        <p:nvSpPr>
          <p:cNvPr id="8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Itziar Solabarrieta Peironcely</a:t>
            </a:r>
          </a:p>
        </p:txBody>
      </p:sp>
      <p:sp>
        <p:nvSpPr>
          <p:cNvPr id="9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C21DE-90DD-4158-A051-2DA7BE104A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AFDB2-4A9E-4126-8F39-E612563E173C}" type="datetime1">
              <a:rPr lang="es-ES"/>
              <a:pPr>
                <a:defRPr/>
              </a:pPr>
              <a:t>03/03/2022</a:t>
            </a:fld>
            <a:endParaRPr lang="es-ES"/>
          </a:p>
        </p:txBody>
      </p:sp>
      <p:sp>
        <p:nvSpPr>
          <p:cNvPr id="4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Itziar Solabarrieta Peironcely</a:t>
            </a:r>
          </a:p>
        </p:txBody>
      </p:sp>
      <p:sp>
        <p:nvSpPr>
          <p:cNvPr id="5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B4787-D4A5-4828-99FB-2FE20071459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90F6F-4441-47AF-BF56-22527EB4A539}" type="datetime1">
              <a:rPr lang="es-ES"/>
              <a:pPr>
                <a:defRPr/>
              </a:pPr>
              <a:t>03/03/2022</a:t>
            </a:fld>
            <a:endParaRPr lang="es-ES"/>
          </a:p>
        </p:txBody>
      </p:sp>
      <p:sp>
        <p:nvSpPr>
          <p:cNvPr id="3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Itziar Solabarrieta Peironcely</a:t>
            </a:r>
          </a:p>
        </p:txBody>
      </p:sp>
      <p:sp>
        <p:nvSpPr>
          <p:cNvPr id="4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9969F-D429-4FEB-99B2-2F46F4F404F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50002-E847-487A-9784-A79917E025EC}" type="datetime1">
              <a:rPr lang="es-ES"/>
              <a:pPr>
                <a:defRPr/>
              </a:pPr>
              <a:t>03/03/2022</a:t>
            </a:fld>
            <a:endParaRPr lang="es-ES"/>
          </a:p>
        </p:txBody>
      </p:sp>
      <p:sp>
        <p:nvSpPr>
          <p:cNvPr id="6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Itziar Solabarrieta Peironcely</a:t>
            </a:r>
          </a:p>
        </p:txBody>
      </p:sp>
      <p:sp>
        <p:nvSpPr>
          <p:cNvPr id="7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EA4E2-C418-4508-8E27-BB23C321E5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/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Marcador de texto 3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880B0-B09C-495F-BCCA-0F14FDCDC387}" type="datetime1">
              <a:rPr lang="es-ES"/>
              <a:pPr>
                <a:defRPr/>
              </a:pPr>
              <a:t>03/03/2022</a:t>
            </a:fld>
            <a:endParaRPr lang="es-ES"/>
          </a:p>
        </p:txBody>
      </p:sp>
      <p:sp>
        <p:nvSpPr>
          <p:cNvPr id="6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Itziar Solabarrieta Peironcely</a:t>
            </a:r>
          </a:p>
        </p:txBody>
      </p:sp>
      <p:sp>
        <p:nvSpPr>
          <p:cNvPr id="7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B624A-03D9-40A4-96BD-9FB28807C95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los estilos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D3870A-A445-4942-A0F9-2FFE958E3457}" type="datetime1">
              <a:rPr lang="es-ES"/>
              <a:pPr>
                <a:defRPr/>
              </a:pPr>
              <a:t>03/03/2022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s-ES"/>
              <a:t>Itziar Solabarrieta Peironcely</a:t>
            </a:r>
          </a:p>
        </p:txBody>
      </p:sp>
      <p:sp>
        <p:nvSpPr>
          <p:cNvPr id="6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154F88-7250-4E13-AE25-EF4BC370539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7" r:id="rId2"/>
    <p:sldLayoutId id="2147483786" r:id="rId3"/>
    <p:sldLayoutId id="2147483785" r:id="rId4"/>
    <p:sldLayoutId id="2147483784" r:id="rId5"/>
    <p:sldLayoutId id="2147483783" r:id="rId6"/>
    <p:sldLayoutId id="2147483782" r:id="rId7"/>
    <p:sldLayoutId id="2147483781" r:id="rId8"/>
    <p:sldLayoutId id="2147483780" r:id="rId9"/>
    <p:sldLayoutId id="2147483779" r:id="rId10"/>
    <p:sldLayoutId id="2147483778" r:id="rId11"/>
  </p:sldLayoutIdLst>
  <p:hf sldNum="0"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kikus.com/" TargetMode="External"/><Relationship Id="rId2" Type="http://schemas.openxmlformats.org/officeDocument/2006/relationships/hyperlink" Target="http://www.svsonsierra.net/arkiku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edjuderias.org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ítulo 1"/>
          <p:cNvSpPr>
            <a:spLocks noGrp="1"/>
          </p:cNvSpPr>
          <p:nvPr>
            <p:ph type="title"/>
          </p:nvPr>
        </p:nvSpPr>
        <p:spPr>
          <a:xfrm>
            <a:off x="7464425" y="1784350"/>
            <a:ext cx="4087813" cy="2889250"/>
          </a:xfrm>
        </p:spPr>
        <p:txBody>
          <a:bodyPr anchor="b"/>
          <a:lstStyle/>
          <a:p>
            <a:r>
              <a:rPr lang="en-US" sz="3200" smtClean="0"/>
              <a:t>APORTACIÓN</a:t>
            </a:r>
            <a:br>
              <a:rPr lang="en-US" sz="3200" smtClean="0"/>
            </a:br>
            <a:r>
              <a:rPr lang="en-US" sz="3200" smtClean="0"/>
              <a:t>TURÍSTICA PARA EL PLAN DE DESARROLLO MIRANDA EMPRESAS </a:t>
            </a:r>
            <a:r>
              <a:rPr lang="en-US" sz="2000" smtClean="0"/>
              <a:t>(ANEXO VII)</a:t>
            </a:r>
          </a:p>
        </p:txBody>
      </p:sp>
      <p:sp>
        <p:nvSpPr>
          <p:cNvPr id="9" name="Freeform: Shape 8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H="1" flipV="1">
            <a:off x="0" y="0"/>
            <a:ext cx="7188200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4340" name="Picture 4" descr="Alfiler en un mapa"/>
          <p:cNvPicPr>
            <a:picLocks noChangeAspect="1"/>
          </p:cNvPicPr>
          <p:nvPr/>
        </p:nvPicPr>
        <p:blipFill>
          <a:blip r:embed="rId2"/>
          <a:srcRect l="31590" r="-2" b="-2"/>
          <a:stretch>
            <a:fillRect/>
          </a:stretch>
        </p:blipFill>
        <p:spPr bwMode="auto">
          <a:xfrm>
            <a:off x="160338" y="0"/>
            <a:ext cx="70278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Marcador de pie de página 2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Itziar Solabarrieta Peironcely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ítulo 1"/>
          <p:cNvSpPr>
            <a:spLocks noGrp="1"/>
          </p:cNvSpPr>
          <p:nvPr>
            <p:ph type="title"/>
          </p:nvPr>
        </p:nvSpPr>
        <p:spPr>
          <a:xfrm>
            <a:off x="1652588" y="365125"/>
            <a:ext cx="9367837" cy="1189038"/>
          </a:xfrm>
        </p:spPr>
        <p:txBody>
          <a:bodyPr/>
          <a:lstStyle/>
          <a:p>
            <a:r>
              <a:rPr lang="es-ES" smtClean="0"/>
              <a:t>OBJETIVO</a:t>
            </a:r>
          </a:p>
        </p:txBody>
      </p:sp>
      <p:sp>
        <p:nvSpPr>
          <p:cNvPr id="8" name="Freeform: Shape 7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763713" cy="1558925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1">
              <a:lumMod val="100000"/>
              <a:lumOff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: Shape 9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692275"/>
            <a:ext cx="12192000" cy="5165725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reeform: Shape 11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692275"/>
            <a:ext cx="971550" cy="2097088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366" name="Marcador de contenido 2"/>
          <p:cNvSpPr>
            <a:spLocks noGrp="1"/>
          </p:cNvSpPr>
          <p:nvPr>
            <p:ph idx="1"/>
          </p:nvPr>
        </p:nvSpPr>
        <p:spPr>
          <a:xfrm>
            <a:off x="1652588" y="2176463"/>
            <a:ext cx="9367837" cy="404177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endParaRPr lang="es-ES" sz="2400" smtClean="0"/>
          </a:p>
          <a:p>
            <a:pPr marL="0" indent="0">
              <a:buFont typeface="Arial" charset="0"/>
              <a:buNone/>
            </a:pPr>
            <a:endParaRPr lang="es-ES" sz="2400" smtClean="0"/>
          </a:p>
          <a:p>
            <a:pPr marL="0" indent="0">
              <a:buFont typeface="Arial" charset="0"/>
              <a:buNone/>
            </a:pPr>
            <a:endParaRPr lang="es-ES" sz="2400" smtClean="0"/>
          </a:p>
        </p:txBody>
      </p:sp>
      <p:sp>
        <p:nvSpPr>
          <p:cNvPr id="15367" name="CuadroTexto 8"/>
          <p:cNvSpPr txBox="1">
            <a:spLocks noChangeArrowheads="1"/>
          </p:cNvSpPr>
          <p:nvPr/>
        </p:nvSpPr>
        <p:spPr bwMode="auto">
          <a:xfrm>
            <a:off x="1338263" y="2416175"/>
            <a:ext cx="7805737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es-ES" sz="2800">
                <a:solidFill>
                  <a:srgbClr val="000000"/>
                </a:solidFill>
                <a:latin typeface="Calibri" pitchFamily="34" charset="0"/>
              </a:rPr>
              <a:t>Aportar diferentes ideas que podrían ser consideradas para incluirse en el Anexo VII del Plan Estratégico Miranda Empresas y puedan añadir valor a la Dinamización Turística de la ciudad, ayudando a su crecimiento económico.</a:t>
            </a:r>
          </a:p>
        </p:txBody>
      </p:sp>
      <p:sp>
        <p:nvSpPr>
          <p:cNvPr id="5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Itziar Solabarrieta Peironcely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ítulo 1"/>
          <p:cNvSpPr>
            <a:spLocks noGrp="1"/>
          </p:cNvSpPr>
          <p:nvPr>
            <p:ph type="title"/>
          </p:nvPr>
        </p:nvSpPr>
        <p:spPr>
          <a:xfrm>
            <a:off x="1652588" y="365125"/>
            <a:ext cx="9367837" cy="1189038"/>
          </a:xfrm>
        </p:spPr>
        <p:txBody>
          <a:bodyPr/>
          <a:lstStyle/>
          <a:p>
            <a:r>
              <a:rPr lang="es-ES" smtClean="0"/>
              <a:t>ACCIONES</a:t>
            </a:r>
          </a:p>
        </p:txBody>
      </p:sp>
      <p:sp>
        <p:nvSpPr>
          <p:cNvPr id="8" name="Freeform: Shape 7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763713" cy="1558925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1">
              <a:lumMod val="100000"/>
              <a:lumOff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: Shape 9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692275"/>
            <a:ext cx="12192000" cy="5165725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reeform: Shape 11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692275"/>
            <a:ext cx="971550" cy="2097088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390" name="Marcador de contenido 2"/>
          <p:cNvSpPr>
            <a:spLocks noGrp="1"/>
          </p:cNvSpPr>
          <p:nvPr>
            <p:ph idx="1"/>
          </p:nvPr>
        </p:nvSpPr>
        <p:spPr>
          <a:xfrm>
            <a:off x="1652588" y="2176463"/>
            <a:ext cx="9367837" cy="404177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s-ES" sz="2400" smtClean="0"/>
              <a:t>1.- GESTIÓN</a:t>
            </a:r>
          </a:p>
          <a:p>
            <a:pPr marL="0" indent="0">
              <a:buFont typeface="Arial" charset="0"/>
              <a:buNone/>
            </a:pPr>
            <a:r>
              <a:rPr lang="es-ES" sz="2400" smtClean="0"/>
              <a:t>2.- PROMOCIÓN</a:t>
            </a:r>
          </a:p>
          <a:p>
            <a:pPr marL="0" indent="0">
              <a:buFont typeface="Arial" charset="0"/>
              <a:buNone/>
            </a:pPr>
            <a:r>
              <a:rPr lang="es-ES" sz="2400" smtClean="0"/>
              <a:t>3.- PRODUCTO</a:t>
            </a:r>
          </a:p>
          <a:p>
            <a:pPr marL="0" indent="0">
              <a:buFont typeface="Arial" charset="0"/>
              <a:buNone/>
            </a:pPr>
            <a:r>
              <a:rPr lang="es-ES" sz="2400" smtClean="0"/>
              <a:t>4.- PLAN DE MARKETING</a:t>
            </a:r>
          </a:p>
          <a:p>
            <a:pPr marL="0" indent="0">
              <a:buFont typeface="Arial" charset="0"/>
              <a:buNone/>
            </a:pPr>
            <a:endParaRPr lang="es-ES" sz="2400" smtClean="0"/>
          </a:p>
          <a:p>
            <a:pPr marL="0" indent="0">
              <a:buFont typeface="Arial" charset="0"/>
              <a:buNone/>
            </a:pPr>
            <a:endParaRPr lang="es-ES" sz="2400" smtClean="0"/>
          </a:p>
          <a:p>
            <a:pPr marL="0" indent="0">
              <a:buFont typeface="Arial" charset="0"/>
              <a:buNone/>
            </a:pPr>
            <a:endParaRPr lang="es-ES" sz="2400" smtClean="0"/>
          </a:p>
        </p:txBody>
      </p:sp>
      <p:sp>
        <p:nvSpPr>
          <p:cNvPr id="4" name="Marcador de pie de página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Itziar Solabarrieta Peironcely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ítulo 1"/>
          <p:cNvSpPr>
            <a:spLocks noGrp="1"/>
          </p:cNvSpPr>
          <p:nvPr>
            <p:ph type="title"/>
          </p:nvPr>
        </p:nvSpPr>
        <p:spPr>
          <a:xfrm>
            <a:off x="1652588" y="365125"/>
            <a:ext cx="9367837" cy="1189038"/>
          </a:xfrm>
        </p:spPr>
        <p:txBody>
          <a:bodyPr/>
          <a:lstStyle/>
          <a:p>
            <a:r>
              <a:rPr lang="es-ES" smtClean="0"/>
              <a:t>GESTIÓN</a:t>
            </a:r>
          </a:p>
        </p:txBody>
      </p:sp>
      <p:sp>
        <p:nvSpPr>
          <p:cNvPr id="8" name="Freeform: Shape 7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763713" cy="1558925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1">
              <a:lumMod val="100000"/>
              <a:lumOff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: Shape 9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692275"/>
            <a:ext cx="12192000" cy="5165725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reeform: Shape 11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692275"/>
            <a:ext cx="971550" cy="2097088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414" name="Marcador de contenido 2"/>
          <p:cNvSpPr>
            <a:spLocks noGrp="1"/>
          </p:cNvSpPr>
          <p:nvPr>
            <p:ph idx="1"/>
          </p:nvPr>
        </p:nvSpPr>
        <p:spPr>
          <a:xfrm>
            <a:off x="1652588" y="2176463"/>
            <a:ext cx="9367837" cy="4041775"/>
          </a:xfrm>
        </p:spPr>
        <p:txBody>
          <a:bodyPr/>
          <a:lstStyle/>
          <a:p>
            <a:r>
              <a:rPr lang="es-ES" sz="1600" b="1" smtClean="0"/>
              <a:t>ENCUESTAS DE SATISFACCIÓN. </a:t>
            </a:r>
            <a:r>
              <a:rPr lang="es-ES" sz="1600" smtClean="0"/>
              <a:t>Necesarias para  conocer la opinión y perfil de quienes nos visitan y contar con una punto de partida hacia la dinamización turística de la ciudad.</a:t>
            </a:r>
          </a:p>
          <a:p>
            <a:r>
              <a:rPr lang="es-ES" sz="1600" b="1" smtClean="0"/>
              <a:t>GOBERNANZA TURÍSTICA. </a:t>
            </a:r>
            <a:r>
              <a:rPr lang="es-ES" sz="1600" smtClean="0"/>
              <a:t>Importante la colaboración entre ente público y privado para mejor desarrollo de los planes de dinamización</a:t>
            </a:r>
          </a:p>
          <a:p>
            <a:r>
              <a:rPr lang="es-ES" sz="1600" b="1" smtClean="0"/>
              <a:t>AGENTES ESPECIALIZADOS EN PLANES DE DINAZAMICIÓN TURÍSTICA. </a:t>
            </a:r>
            <a:r>
              <a:rPr lang="es-ES" sz="1600" smtClean="0"/>
              <a:t>Son muchas las localidades que están optando por este tipo de modelo de gestión privada para poner en marcha diferentes planes de dinamización.</a:t>
            </a:r>
          </a:p>
        </p:txBody>
      </p:sp>
      <p:sp>
        <p:nvSpPr>
          <p:cNvPr id="4" name="Marcador de pie de página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Itziar Solabarrieta Peironcely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ítulo 1"/>
          <p:cNvSpPr>
            <a:spLocks noGrp="1"/>
          </p:cNvSpPr>
          <p:nvPr>
            <p:ph type="title"/>
          </p:nvPr>
        </p:nvSpPr>
        <p:spPr>
          <a:xfrm>
            <a:off x="1652588" y="365125"/>
            <a:ext cx="9367837" cy="1189038"/>
          </a:xfrm>
        </p:spPr>
        <p:txBody>
          <a:bodyPr/>
          <a:lstStyle/>
          <a:p>
            <a:r>
              <a:rPr lang="es-ES" smtClean="0"/>
              <a:t>PROMOCIÓN</a:t>
            </a:r>
          </a:p>
        </p:txBody>
      </p:sp>
      <p:sp>
        <p:nvSpPr>
          <p:cNvPr id="8" name="Freeform: Shape 7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763713" cy="1558925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1">
              <a:lumMod val="100000"/>
              <a:lumOff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: Shape 9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692275"/>
            <a:ext cx="12192000" cy="5165725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reeform: Shape 11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692275"/>
            <a:ext cx="971550" cy="2097088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438" name="Marcador de contenido 2"/>
          <p:cNvSpPr>
            <a:spLocks noGrp="1"/>
          </p:cNvSpPr>
          <p:nvPr>
            <p:ph idx="1"/>
          </p:nvPr>
        </p:nvSpPr>
        <p:spPr>
          <a:xfrm>
            <a:off x="1652588" y="2176463"/>
            <a:ext cx="9367837" cy="4041775"/>
          </a:xfrm>
        </p:spPr>
        <p:txBody>
          <a:bodyPr/>
          <a:lstStyle/>
          <a:p>
            <a:r>
              <a:rPr lang="es-ES" sz="1600" b="1" smtClean="0"/>
              <a:t>CREACIÓN DE UNA IMAGEN DE MARCA.</a:t>
            </a:r>
          </a:p>
          <a:p>
            <a:r>
              <a:rPr lang="es-ES" sz="1600" b="1" smtClean="0"/>
              <a:t>CREACIÓN DE WEB TURÍSTICA</a:t>
            </a:r>
            <a:r>
              <a:rPr lang="es-ES" sz="1600" smtClean="0"/>
              <a:t>. Es necesario mostrar los diferentes atractivos turísticos de la ciudad así como diferentes eventos que se desarrollan en un solo buscador, de manera sencilla y  muy visual.</a:t>
            </a:r>
          </a:p>
          <a:p>
            <a:r>
              <a:rPr lang="es-ES" sz="1600" b="1" smtClean="0"/>
              <a:t>PROMOCIÓN EN FERIAS. </a:t>
            </a:r>
            <a:r>
              <a:rPr lang="es-ES" sz="1600" smtClean="0"/>
              <a:t>De una manera activa. Promocionando la ciudad y diferentes recursos de localidades cercanas. Lugar estratégico como punto de encuentro en los circuitos organizados en País Vasco o La Rioja por las agencias mayoristas.</a:t>
            </a:r>
          </a:p>
        </p:txBody>
      </p:sp>
      <p:sp>
        <p:nvSpPr>
          <p:cNvPr id="4" name="Marcador de pie de página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Itziar Solabarrieta Peironcely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ítulo 1"/>
          <p:cNvSpPr>
            <a:spLocks noGrp="1"/>
          </p:cNvSpPr>
          <p:nvPr>
            <p:ph type="title"/>
          </p:nvPr>
        </p:nvSpPr>
        <p:spPr>
          <a:xfrm>
            <a:off x="1652588" y="365125"/>
            <a:ext cx="9367837" cy="1189038"/>
          </a:xfrm>
        </p:spPr>
        <p:txBody>
          <a:bodyPr/>
          <a:lstStyle/>
          <a:p>
            <a:r>
              <a:rPr lang="es-ES" smtClean="0"/>
              <a:t>PRODUCTO</a:t>
            </a:r>
          </a:p>
        </p:txBody>
      </p:sp>
      <p:sp>
        <p:nvSpPr>
          <p:cNvPr id="8" name="Freeform: Shape 7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763713" cy="1558925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1">
              <a:lumMod val="100000"/>
              <a:lumOff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: Shape 9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692275"/>
            <a:ext cx="12192000" cy="5165725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reeform: Shape 11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692275"/>
            <a:ext cx="971550" cy="2097088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Marcador de contenido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1652588" y="2176463"/>
            <a:ext cx="9367837" cy="404177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1600" b="1" dirty="0"/>
              <a:t>PATRIMONIO EN 3D. </a:t>
            </a:r>
            <a:r>
              <a:rPr lang="es-ES" sz="1600" dirty="0"/>
              <a:t>Es muy elevado el coste que puede suponer para la ciudad el recuperar edificios como la Iglesia de San Juan o continuar con la recuperación en el Castillo. La  opción que planteo es válida para poder comenzar a poner en valor nuestro casco histórico de una manera virtual pero no menos atractiva. Se consigue dar a conocer a la ciudadanía el patrimonio con el que contamos y de esta manera involucrarles en el desarrollo turístico de la ciudad. Además se crea un producto turístico interesante para aquellas personas que nos visitan.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ES" sz="1600" dirty="0"/>
              <a:t>    </a:t>
            </a:r>
            <a:r>
              <a:rPr lang="es-ES" sz="1600" dirty="0">
                <a:hlinkClick r:id="rId2"/>
              </a:rPr>
              <a:t>http://www.svsonsierra.net/arkikus</a:t>
            </a:r>
            <a:endParaRPr lang="es-ES" sz="16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ES" sz="1600" dirty="0"/>
              <a:t>    </a:t>
            </a:r>
            <a:r>
              <a:rPr lang="es-ES" sz="1600" dirty="0">
                <a:hlinkClick r:id="rId3"/>
              </a:rPr>
              <a:t>https://arkikus.com/#reconstruccion-virtual-del-patrimonio</a:t>
            </a:r>
            <a:endParaRPr lang="es-ES" sz="16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1600" b="1" dirty="0"/>
              <a:t>PUESTA EN VALOR DE LAS TENERIAS. </a:t>
            </a:r>
            <a:r>
              <a:rPr lang="es-ES" sz="1600" dirty="0"/>
              <a:t>Una vez conseguido este punto hay que valorar la opción de adherirse a rutas como </a:t>
            </a:r>
            <a:r>
              <a:rPr lang="es-ES" sz="1600" dirty="0">
                <a:hlinkClick r:id="rId4"/>
              </a:rPr>
              <a:t>https://redjuderias.org/</a:t>
            </a:r>
            <a:endParaRPr lang="es-ES" sz="16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1600" b="1" dirty="0"/>
              <a:t>CÓDIGO QR. </a:t>
            </a:r>
            <a:r>
              <a:rPr lang="es-ES" sz="1600" dirty="0"/>
              <a:t>Señalización de diferentes recursos de la ciudad con paneles de códigos QR. Se puede localizar lugares de interés, audioguías, servicios…. También pueden servir de apoyo a los servicios ofertados por la Oficina de Turismo, que permanece cerrada domingos y festivos.</a:t>
            </a:r>
          </a:p>
        </p:txBody>
      </p:sp>
      <p:sp>
        <p:nvSpPr>
          <p:cNvPr id="4" name="Marcador de pie de página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Itziar Solabarrieta Peironcely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ítulo 1"/>
          <p:cNvSpPr>
            <a:spLocks noGrp="1"/>
          </p:cNvSpPr>
          <p:nvPr>
            <p:ph type="title"/>
          </p:nvPr>
        </p:nvSpPr>
        <p:spPr>
          <a:xfrm>
            <a:off x="1652588" y="365125"/>
            <a:ext cx="9367837" cy="1189038"/>
          </a:xfrm>
        </p:spPr>
        <p:txBody>
          <a:bodyPr/>
          <a:lstStyle/>
          <a:p>
            <a:r>
              <a:rPr lang="es-ES" smtClean="0"/>
              <a:t>PRODUCTO</a:t>
            </a:r>
          </a:p>
        </p:txBody>
      </p:sp>
      <p:sp>
        <p:nvSpPr>
          <p:cNvPr id="8" name="Freeform: Shape 7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763713" cy="1558925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1">
              <a:lumMod val="100000"/>
              <a:lumOff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: Shape 9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692275"/>
            <a:ext cx="12192000" cy="5165725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reeform: Shape 11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692275"/>
            <a:ext cx="971550" cy="2097088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Marcador de contenido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1652588" y="2176463"/>
            <a:ext cx="9367837" cy="40417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1600" b="1" dirty="0"/>
              <a:t>GR-99.</a:t>
            </a:r>
            <a:r>
              <a:rPr lang="es-ES" sz="1600" dirty="0"/>
              <a:t>Contamos con uno de los GR más importantes del país y que cuenta cada vez más con más flujo de visitantes que hacen su recorrido y debemos saber aprovecharlo.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1600" b="1" dirty="0"/>
              <a:t>EMBELLECIMIENTO DE LA CIUDAD. </a:t>
            </a:r>
            <a:r>
              <a:rPr lang="es-ES" sz="1600" dirty="0"/>
              <a:t>Hasta la fecha se han realizado diferentes murales en la ciudad pero sin una temática o punto de conexión entre ellos. La propuesta que hago es conseguir embellecer la ciudad utilizando solares o locales vacíos o abandonados realizando pinturas murales que cuenten nuestra historia, tradiciones </a:t>
            </a:r>
            <a:r>
              <a:rPr lang="es-ES" sz="1600" dirty="0" err="1"/>
              <a:t>etc</a:t>
            </a:r>
            <a:r>
              <a:rPr lang="es-ES" sz="1600" dirty="0"/>
              <a:t>….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ES" sz="1600" dirty="0"/>
              <a:t>      Por un lado se puede hacer pintura mural trampantojo que nos cuenten como se desarrollaba antes la vida  en la ciudad y conocer nuestra historia.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ES" sz="1600" dirty="0"/>
              <a:t>      Otra serie de murales sería dedicada a cultura, folklore… dedicados a los grupos carroceros, Banda Municipal de Música, grupos folklóricos, fiestas, historia de RENFE en Miranda, tradiciones…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1600" b="1" dirty="0">
                <a:solidFill>
                  <a:prstClr val="black"/>
                </a:solidFill>
              </a:rPr>
              <a:t>RECUPERACIÓN TERRENOS FEFASA</a:t>
            </a:r>
            <a:r>
              <a:rPr lang="es-ES" sz="1600" dirty="0">
                <a:solidFill>
                  <a:prstClr val="black"/>
                </a:solidFill>
              </a:rPr>
              <a:t>. Quizás esta es la parte más compleja ya que desconozco por completo propiedad y calidad de los terrenos. Cada vez está más de moda la recuperación del patrimonio industrial, hagámoslo y dotando al conjunto de edificios zonas de esparcimiento al aire libre, carriles bici…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s-ES" sz="2400" i="1" dirty="0"/>
          </a:p>
        </p:txBody>
      </p:sp>
      <p:sp>
        <p:nvSpPr>
          <p:cNvPr id="4" name="Marcador de pie de página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Itziar Solabarrieta Peironcely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/>
          <p:cNvSpPr>
            <a:spLocks noGrp="1"/>
          </p:cNvSpPr>
          <p:nvPr>
            <p:ph type="title"/>
          </p:nvPr>
        </p:nvSpPr>
        <p:spPr>
          <a:xfrm>
            <a:off x="1652588" y="365125"/>
            <a:ext cx="9367837" cy="1189038"/>
          </a:xfrm>
        </p:spPr>
        <p:txBody>
          <a:bodyPr/>
          <a:lstStyle/>
          <a:p>
            <a:r>
              <a:rPr lang="es-ES" smtClean="0"/>
              <a:t>PRODUCTO</a:t>
            </a:r>
          </a:p>
        </p:txBody>
      </p:sp>
      <p:sp>
        <p:nvSpPr>
          <p:cNvPr id="8" name="Freeform: Shape 7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763713" cy="1558925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1">
              <a:lumMod val="100000"/>
              <a:lumOff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: Shape 9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692275"/>
            <a:ext cx="12192000" cy="5165725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reeform: Shape 11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692275"/>
            <a:ext cx="971550" cy="2097088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Marcador de contenido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1652588" y="2176463"/>
            <a:ext cx="9367837" cy="40417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1600" b="1" dirty="0"/>
              <a:t>CREACIÓN CENTRO DE INTERPRETACIÓN Y ETNOGRÁFICO.  </a:t>
            </a:r>
            <a:r>
              <a:rPr lang="es-ES" sz="1600" dirty="0"/>
              <a:t>Otra manera de conocer la historia de la ciudad, su cultura, su paisaje.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ES" sz="1600" dirty="0"/>
              <a:t>El contenido del mismo puede ser con paneles informativos, videos..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ES" sz="1600" dirty="0"/>
              <a:t>Vamos a dar importancia a tradiciones nuestras como las carrozas y donde haya una exposición permanente donde se pueda dar a conocer como se realizan y figuras que han formado parte desfiles anteriores.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ES" sz="1600" dirty="0"/>
              <a:t> También se puede dar a conocer al visitante el entorno natural que nos rodea.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ES" sz="1600" i="1" dirty="0"/>
              <a:t>(Hace años existía en Santo Domingo de la Calzada un centro de interpretación del Camino de Santiago donde se podía hacer parte del camino con unas cintas andadoras y unas gafas 3-D, pues este mismo modelo se puede utilizar por ejemplo para realizar el tramo de GR-99 que pasa por nuestra ciudad)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1600" b="1" dirty="0">
                <a:solidFill>
                  <a:prstClr val="black"/>
                </a:solidFill>
              </a:rPr>
              <a:t>ESCUELA TALLER.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1600" b="1" dirty="0">
                <a:solidFill>
                  <a:prstClr val="black"/>
                </a:solidFill>
              </a:rPr>
              <a:t>COLABORACIÓN EN ACTIVIDADES DINAMIZADORAS DE TURISMO CON LOCALIDADES LIMÍTROFES</a:t>
            </a:r>
            <a:r>
              <a:rPr lang="es-ES" sz="1600" dirty="0">
                <a:solidFill>
                  <a:prstClr val="black"/>
                </a:solidFill>
              </a:rPr>
              <a:t>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1600" b="1" dirty="0">
                <a:solidFill>
                  <a:prstClr val="black"/>
                </a:solidFill>
              </a:rPr>
              <a:t>RUTAS TEATRALIZADAS</a:t>
            </a:r>
            <a:r>
              <a:rPr lang="es-ES" sz="1600" dirty="0">
                <a:solidFill>
                  <a:prstClr val="black"/>
                </a:solidFill>
              </a:rPr>
              <a:t>. Fórmula dinámica y entretenida de dar a conocer la historia de Miranda.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s-ES" sz="1600" i="1" dirty="0"/>
          </a:p>
        </p:txBody>
      </p:sp>
      <p:sp>
        <p:nvSpPr>
          <p:cNvPr id="4" name="Marcador de pie de página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Itziar Solabarrieta Peironcely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/>
          </p:nvPr>
        </p:nvSpPr>
        <p:spPr>
          <a:xfrm>
            <a:off x="1652588" y="365125"/>
            <a:ext cx="9367837" cy="1189038"/>
          </a:xfrm>
        </p:spPr>
        <p:txBody>
          <a:bodyPr/>
          <a:lstStyle/>
          <a:p>
            <a:r>
              <a:rPr lang="es-ES" smtClean="0"/>
              <a:t>PLAN DE MARKETING</a:t>
            </a:r>
          </a:p>
        </p:txBody>
      </p:sp>
      <p:sp>
        <p:nvSpPr>
          <p:cNvPr id="8" name="Freeform: Shape 7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763713" cy="1558925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1">
              <a:lumMod val="100000"/>
              <a:lumOff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: Shape 9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692275"/>
            <a:ext cx="12192000" cy="5165725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reeform: Shape 11">
            <a:extLst>
              <a:ext uri="{FF2B5EF4-FFF2-40B4-BE49-F238E27FC236}"/>
              <a:ext uri="{C183D7F6-B498-43B3-948B-1728B52AA6E4}"/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692275"/>
            <a:ext cx="971550" cy="2097088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34" name="Marcador de contenido 2"/>
          <p:cNvSpPr>
            <a:spLocks noGrp="1"/>
          </p:cNvSpPr>
          <p:nvPr>
            <p:ph idx="1"/>
          </p:nvPr>
        </p:nvSpPr>
        <p:spPr>
          <a:xfrm>
            <a:off x="1652588" y="2176463"/>
            <a:ext cx="9367837" cy="4041775"/>
          </a:xfrm>
        </p:spPr>
        <p:txBody>
          <a:bodyPr/>
          <a:lstStyle/>
          <a:p>
            <a:r>
              <a:rPr lang="es-ES" sz="1600" smtClean="0"/>
              <a:t>En este punto se incluyen varias acciones mencionadas anteriormente como la creación de una nueva página web, pero también se puede incluir:</a:t>
            </a:r>
          </a:p>
          <a:p>
            <a:r>
              <a:rPr lang="es-ES" sz="1600" b="1" smtClean="0"/>
              <a:t>VIDEOS PROMOCIONALES</a:t>
            </a:r>
          </a:p>
          <a:p>
            <a:r>
              <a:rPr lang="es-ES" sz="1600" b="1" smtClean="0"/>
              <a:t>DIFUSIÓN EN RRSS</a:t>
            </a:r>
          </a:p>
          <a:p>
            <a:r>
              <a:rPr lang="es-ES" sz="1600" b="1" smtClean="0"/>
              <a:t>DIFUSIÓN EN FERIAS</a:t>
            </a:r>
          </a:p>
          <a:p>
            <a:r>
              <a:rPr lang="es-ES" sz="1600" b="1" smtClean="0"/>
              <a:t>OFICINA DE TURISMO VIRTUAL.</a:t>
            </a:r>
          </a:p>
        </p:txBody>
      </p:sp>
      <p:sp>
        <p:nvSpPr>
          <p:cNvPr id="4" name="Marcador de pie de página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Itziar Solabarrieta Peironcely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770</Words>
  <Application>Microsoft Office PowerPoint</Application>
  <PresentationFormat>Personalizado</PresentationFormat>
  <Paragraphs>54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Calibri</vt:lpstr>
      <vt:lpstr>Arial</vt:lpstr>
      <vt:lpstr>Calibri Light</vt:lpstr>
      <vt:lpstr>Tema de Office</vt:lpstr>
      <vt:lpstr>APORTACIÓN TURÍSTICA PARA EL PLAN DE DESARROLLO MIRANDA EMPRESAS (ANEXO VII)</vt:lpstr>
      <vt:lpstr>OBJETIVO</vt:lpstr>
      <vt:lpstr>ACCIONES</vt:lpstr>
      <vt:lpstr>GESTIÓN</vt:lpstr>
      <vt:lpstr>PROMOCIÓN</vt:lpstr>
      <vt:lpstr>PRODUCTO</vt:lpstr>
      <vt:lpstr>PRODUCTO</vt:lpstr>
      <vt:lpstr>PRODUCTO</vt:lpstr>
      <vt:lpstr>PLAN DE MARKETING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DE DINAMIZACIÓN TURÍSTICA </dc:title>
  <dc:creator>CAYETANA LOPEZ SOLABARRIETA</dc:creator>
  <cp:lastModifiedBy>usuario</cp:lastModifiedBy>
  <cp:revision>3</cp:revision>
  <dcterms:created xsi:type="dcterms:W3CDTF">2022-03-01T18:12:04Z</dcterms:created>
  <dcterms:modified xsi:type="dcterms:W3CDTF">2022-03-03T07:54:47Z</dcterms:modified>
</cp:coreProperties>
</file>